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Override PartName="/ppt/charts/chart1.xml" ContentType="application/vnd.openxmlformats-officedocument.drawingml.chart+xml"/>
  <Default Extension="jpeg" ContentType="image/jpeg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Default Extension="png" ContentType="image/png"/>
  <Override PartName="/ppt/charts/chart2.xml" ContentType="application/vnd.openxmlformats-officedocument.drawingml.char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Override PartName="/ppt/charts/chart3.xml" ContentType="application/vnd.openxmlformats-officedocument.drawingml.chart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4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pieChart>
        <c:varyColors val="1"/>
        <c:ser>
          <c:idx val="0"/>
          <c:order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/>
                      <a:t>23%</a:t>
                    </a:r>
                  </a:p>
                </c:rich>
              </c:tx>
              <c:showVal val="1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/>
                      <a:t>5%</a:t>
                    </a:r>
                  </a:p>
                </c:rich>
              </c:tx>
              <c:showVal val="1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/>
                      <a:t>1%</a:t>
                    </a:r>
                  </a:p>
                </c:rich>
              </c:tx>
              <c:showVal val="1"/>
            </c:dLbl>
            <c:dLbl>
              <c:idx val="3"/>
              <c:layout>
                <c:manualLayout>
                  <c:x val="-0.0513220219004255"/>
                  <c:y val="-0.14903721600419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26%</a:t>
                    </a:r>
                  </a:p>
                </c:rich>
              </c:tx>
              <c:showVal val="1"/>
            </c:dLbl>
            <c:showVal val="1"/>
          </c:dLbls>
          <c:cat>
            <c:strRef>
              <c:f>Sheet1!$D$1:$H$1</c:f>
              <c:strCache>
                <c:ptCount val="5"/>
                <c:pt idx="0">
                  <c:v>Transportation</c:v>
                </c:pt>
                <c:pt idx="1">
                  <c:v>Refridgerants</c:v>
                </c:pt>
                <c:pt idx="2">
                  <c:v>Solid Waste</c:v>
                </c:pt>
                <c:pt idx="3">
                  <c:v>Natural Gas</c:v>
                </c:pt>
                <c:pt idx="4">
                  <c:v>Electricity</c:v>
                </c:pt>
              </c:strCache>
            </c:strRef>
          </c:cat>
          <c:val>
            <c:numRef>
              <c:f>Sheet1!$D$2:$H$2</c:f>
              <c:numCache>
                <c:formatCode>0.00%</c:formatCode>
                <c:ptCount val="5"/>
                <c:pt idx="0">
                  <c:v>0.23</c:v>
                </c:pt>
                <c:pt idx="1">
                  <c:v>0.05</c:v>
                </c:pt>
                <c:pt idx="2">
                  <c:v>0.01</c:v>
                </c:pt>
                <c:pt idx="3">
                  <c:v>0.26</c:v>
                </c:pt>
                <c:pt idx="4" formatCode="0%">
                  <c:v>0.35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autoTitleDeleted val="1"/>
    <c:plotArea>
      <c:layout/>
      <c:pieChart>
        <c:varyColors val="1"/>
        <c:ser>
          <c:idx val="0"/>
          <c:order val="0"/>
          <c:dLbls>
            <c:showVal val="1"/>
          </c:dLbls>
          <c:cat>
            <c:strRef>
              <c:f>Sheet1!$A$1:$D$1</c:f>
              <c:strCache>
                <c:ptCount val="4"/>
                <c:pt idx="0">
                  <c:v>Student Commuters</c:v>
                </c:pt>
                <c:pt idx="1">
                  <c:v>Faculty/Staff Commuters</c:v>
                </c:pt>
                <c:pt idx="2">
                  <c:v>University Fleet</c:v>
                </c:pt>
                <c:pt idx="3">
                  <c:v>Air Travel</c:v>
                </c:pt>
              </c:strCache>
            </c:strRef>
          </c:cat>
          <c:val>
            <c:numRef>
              <c:f>Sheet1!$A$2:$D$2</c:f>
              <c:numCache>
                <c:formatCode>0.00%</c:formatCode>
                <c:ptCount val="4"/>
                <c:pt idx="0">
                  <c:v>0.079</c:v>
                </c:pt>
                <c:pt idx="1">
                  <c:v>0.048</c:v>
                </c:pt>
                <c:pt idx="2">
                  <c:v>0.023</c:v>
                </c:pt>
                <c:pt idx="3">
                  <c:v>0.2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dLbls>
            <c:showVal val="1"/>
          </c:dLbls>
          <c:cat>
            <c:strRef>
              <c:f>Sheet1!$A$1:$G$1</c:f>
              <c:strCache>
                <c:ptCount val="7"/>
                <c:pt idx="0">
                  <c:v>Student Commuters</c:v>
                </c:pt>
                <c:pt idx="1">
                  <c:v>Faculty/Staff Commuters</c:v>
                </c:pt>
                <c:pt idx="2">
                  <c:v>University Fleet</c:v>
                </c:pt>
                <c:pt idx="3">
                  <c:v>Air Travel</c:v>
                </c:pt>
                <c:pt idx="4">
                  <c:v>Refridgerants</c:v>
                </c:pt>
                <c:pt idx="5">
                  <c:v>Solid Waste</c:v>
                </c:pt>
                <c:pt idx="6">
                  <c:v>Steam Plant</c:v>
                </c:pt>
              </c:strCache>
            </c:strRef>
          </c:cat>
          <c:val>
            <c:numRef>
              <c:f>Sheet1!$A$2:$G$2</c:f>
              <c:numCache>
                <c:formatCode>0.00%</c:formatCode>
                <c:ptCount val="7"/>
                <c:pt idx="0">
                  <c:v>0.079</c:v>
                </c:pt>
                <c:pt idx="1">
                  <c:v>0.048</c:v>
                </c:pt>
                <c:pt idx="2">
                  <c:v>0.023</c:v>
                </c:pt>
                <c:pt idx="3">
                  <c:v>0.2</c:v>
                </c:pt>
                <c:pt idx="4">
                  <c:v>0.072</c:v>
                </c:pt>
                <c:pt idx="5">
                  <c:v>0.015</c:v>
                </c:pt>
                <c:pt idx="6">
                  <c:v>0.564</c:v>
                </c:pt>
              </c:numCache>
            </c:numRef>
          </c:val>
        </c:ser>
        <c:dLbls>
          <c:showVal val="1"/>
        </c:dLbls>
        <c:firstSliceAng val="0"/>
      </c:pieChart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572000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51248" y="1680881"/>
            <a:ext cx="3273552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51248" y="3384176"/>
            <a:ext cx="3273552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dirty="0" smtClean="0"/>
              <a:t>Click icon to add picture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FCEE11D4-4600-9A44-A341-6E8A569F1158}" type="datetimeFigureOut">
              <a:rPr lang="en-US" smtClean="0"/>
              <a:pPr/>
              <a:t>11/19/08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E44BADBB-C9F1-2B4F-AE73-3B8E7723A3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WWU’s Footprint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Achieving Carbon Neutrality on Western’s Campus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President Climate Commitment</a:t>
            </a:r>
          </a:p>
          <a:p>
            <a:pPr lvl="1"/>
            <a:r>
              <a:rPr lang="en-US" dirty="0"/>
              <a:t>588 Signatories as of October 22, 2008</a:t>
            </a:r>
          </a:p>
          <a:p>
            <a:pPr lvl="1"/>
            <a:r>
              <a:rPr lang="en-US" dirty="0"/>
              <a:t>Commits Institution to:</a:t>
            </a:r>
          </a:p>
          <a:p>
            <a:pPr lvl="2"/>
            <a:r>
              <a:rPr lang="en-US" dirty="0"/>
              <a:t>Greenhouse Gas Inventory</a:t>
            </a:r>
          </a:p>
          <a:p>
            <a:pPr lvl="3"/>
            <a:r>
              <a:rPr lang="en-US" dirty="0"/>
              <a:t>Data collected by graduate students for 2006 fiscal year</a:t>
            </a:r>
          </a:p>
          <a:p>
            <a:pPr lvl="3"/>
            <a:r>
              <a:rPr lang="en-US" dirty="0"/>
              <a:t>Includes utility, transportation, waste/recycle, refrigerants, miscellaneous </a:t>
            </a:r>
          </a:p>
          <a:p>
            <a:pPr lvl="2"/>
            <a:r>
              <a:rPr lang="en-US" dirty="0"/>
              <a:t>Climate Action Plan</a:t>
            </a:r>
          </a:p>
          <a:p>
            <a:pPr>
              <a:buNone/>
            </a:pPr>
            <a:r>
              <a:rPr lang="en-US" sz="1514" dirty="0">
                <a:solidFill>
                  <a:srgbClr val="800000"/>
                </a:solidFill>
              </a:rPr>
              <a:t>-Includes offsets i.e. RECs and composting</a:t>
            </a:r>
          </a:p>
          <a:p>
            <a:pPr>
              <a:buNone/>
            </a:pPr>
            <a:r>
              <a:rPr lang="en-US" sz="1514" dirty="0">
                <a:solidFill>
                  <a:srgbClr val="800000"/>
                </a:solidFill>
              </a:rPr>
              <a:t>-Does not include student off-campus travel, CO2 sequestration, embodied energy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685800"/>
            <a:ext cx="5486400" cy="886968"/>
          </a:xfrm>
        </p:spPr>
        <p:txBody>
          <a:bodyPr/>
          <a:lstStyle/>
          <a:p>
            <a:r>
              <a:rPr lang="en-US" dirty="0" smtClean="0"/>
              <a:t>Breakdown of CO2 Emissions</a:t>
            </a:r>
            <a:endParaRPr lang="en-US" dirty="0"/>
          </a:p>
        </p:txBody>
      </p:sp>
      <p:graphicFrame>
        <p:nvGraphicFramePr>
          <p:cNvPr id="6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4600" y="1752600"/>
          <a:ext cx="6400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Quantified Total CO2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Fiscal Year of 2006</a:t>
            </a:r>
          </a:p>
          <a:p>
            <a:pPr lvl="1"/>
            <a:r>
              <a:rPr lang="en-US" dirty="0" smtClean="0"/>
              <a:t>35,816 Tons of CO2</a:t>
            </a:r>
          </a:p>
          <a:p>
            <a:pPr lvl="2"/>
            <a:r>
              <a:rPr lang="en-US" dirty="0" smtClean="0"/>
              <a:t>=703,498,496 cubic feet</a:t>
            </a:r>
          </a:p>
          <a:p>
            <a:pPr lvl="3"/>
            <a:r>
              <a:rPr lang="en-US" dirty="0" smtClean="0"/>
              <a:t>=Ten Kingdoms</a:t>
            </a:r>
          </a:p>
          <a:p>
            <a:pPr marL="228600" lvl="3">
              <a:spcBef>
                <a:spcPts val="1800"/>
              </a:spcBef>
              <a:buClr>
                <a:schemeClr val="accent1"/>
              </a:buClr>
            </a:pPr>
            <a:r>
              <a:rPr lang="en-US" dirty="0" smtClean="0"/>
              <a:t>With Purchase of RECs</a:t>
            </a:r>
          </a:p>
          <a:p>
            <a:pPr lvl="1"/>
            <a:r>
              <a:rPr lang="en-US" dirty="0" smtClean="0"/>
              <a:t>Offsets 35.7%</a:t>
            </a:r>
          </a:p>
          <a:p>
            <a:pPr lvl="2"/>
            <a:r>
              <a:rPr lang="en-US" dirty="0" smtClean="0"/>
              <a:t>Comes to 23,027 Tons</a:t>
            </a:r>
          </a:p>
          <a:p>
            <a:pPr lvl="3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066800"/>
            <a:ext cx="8001000" cy="582168"/>
          </a:xfrm>
        </p:spPr>
        <p:txBody>
          <a:bodyPr/>
          <a:lstStyle/>
          <a:p>
            <a:r>
              <a:rPr lang="en-US" dirty="0" smtClean="0"/>
              <a:t>Breakdown of Transportation CO2 Emissions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2590800" y="1371600"/>
          <a:ext cx="6019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685800"/>
            <a:ext cx="6319838" cy="886968"/>
          </a:xfrm>
        </p:spPr>
        <p:txBody>
          <a:bodyPr/>
          <a:lstStyle/>
          <a:p>
            <a:r>
              <a:rPr lang="en-US" dirty="0" smtClean="0"/>
              <a:t>How do we get climate neutrality?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286000" y="1981200"/>
          <a:ext cx="63246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</a:majorFont>
      <a:minorFont>
        <a:latin typeface="News Gothic MT"/>
        <a:ea typeface=""/>
        <a:cs typeface=""/>
        <a:font script="Jpan" typeface="メイリオ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178</TotalTime>
  <Words>131</Words>
  <Application>Microsoft Macintosh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Inspiration</vt:lpstr>
      <vt:lpstr>WWU’s Footprint</vt:lpstr>
      <vt:lpstr>Action Plan</vt:lpstr>
      <vt:lpstr>Breakdown of CO2 Emissions</vt:lpstr>
      <vt:lpstr>Quantified Total CO2</vt:lpstr>
      <vt:lpstr>Breakdown of Transportation CO2 Emissions </vt:lpstr>
      <vt:lpstr>How do we get climate neutrality?</vt:lpstr>
    </vt:vector>
  </TitlesOfParts>
  <Company>Western Washington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WWU’s Footprint</dc:title>
  <dc:creator>Grace Yoakum</dc:creator>
  <cp:lastModifiedBy>Grace Yoakum</cp:lastModifiedBy>
  <cp:revision>8</cp:revision>
  <dcterms:created xsi:type="dcterms:W3CDTF">2008-11-19T21:49:33Z</dcterms:created>
  <dcterms:modified xsi:type="dcterms:W3CDTF">2008-11-19T23:15:25Z</dcterms:modified>
</cp:coreProperties>
</file>